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3"/>
  </p:notesMasterIdLst>
  <p:handoutMasterIdLst>
    <p:handoutMasterId r:id="rId24"/>
  </p:handoutMasterIdLst>
  <p:sldIdLst>
    <p:sldId id="270" r:id="rId2"/>
    <p:sldId id="344" r:id="rId3"/>
    <p:sldId id="372" r:id="rId4"/>
    <p:sldId id="373" r:id="rId5"/>
    <p:sldId id="374" r:id="rId6"/>
    <p:sldId id="351" r:id="rId7"/>
    <p:sldId id="381" r:id="rId8"/>
    <p:sldId id="384" r:id="rId9"/>
    <p:sldId id="382" r:id="rId10"/>
    <p:sldId id="379" r:id="rId11"/>
    <p:sldId id="380" r:id="rId12"/>
    <p:sldId id="383" r:id="rId13"/>
    <p:sldId id="369" r:id="rId14"/>
    <p:sldId id="368" r:id="rId15"/>
    <p:sldId id="386" r:id="rId16"/>
    <p:sldId id="343" r:id="rId17"/>
    <p:sldId id="371" r:id="rId18"/>
    <p:sldId id="364" r:id="rId19"/>
    <p:sldId id="385" r:id="rId20"/>
    <p:sldId id="359" r:id="rId21"/>
    <p:sldId id="269" r:id="rId22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69C1FF"/>
    <a:srgbClr val="9BDFFF"/>
    <a:srgbClr val="FBFF7E"/>
    <a:srgbClr val="C4E382"/>
    <a:srgbClr val="00FF00"/>
    <a:srgbClr val="C3E432"/>
    <a:srgbClr val="E2E41A"/>
    <a:srgbClr val="E42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18" autoAdjust="0"/>
    <p:restoredTop sz="99649" autoAdjust="0"/>
  </p:normalViewPr>
  <p:slideViewPr>
    <p:cSldViewPr snapToGrid="0" snapToObjects="1">
      <p:cViewPr>
        <p:scale>
          <a:sx n="100" d="100"/>
          <a:sy n="100" d="100"/>
        </p:scale>
        <p:origin x="-560" y="-96"/>
      </p:cViewPr>
      <p:guideLst>
        <p:guide orient="horz" pos="4086"/>
        <p:guide pos="10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200" d="100"/>
          <a:sy n="200" d="100"/>
        </p:scale>
        <p:origin x="-480" y="4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tags" Target="tags/tag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DB3518A-4B55-AE44-AE6C-BB3BCF24E748}" type="datetime1">
              <a:rPr lang="en-US"/>
              <a:pPr>
                <a:defRPr/>
              </a:pPr>
              <a:t>4/29/16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AF59276-EAC8-2D47-9F08-8643C774D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56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3F8B293-4BB5-7B43-9483-3921BA569E2B}" type="datetime1">
              <a:rPr lang="en-US"/>
              <a:pPr>
                <a:defRPr/>
              </a:pPr>
              <a:t>4/29/16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238F3AB-CE5B-CB44-B99C-326645F43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9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53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82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2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24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aseline="0" dirty="0" smtClean="0"/>
              <a:t>External carcinogens 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Internal stresses – nitrates and metabolic reactions stemming from obesity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06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aseline="0" dirty="0" smtClean="0"/>
              <a:t>External carcinogens 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Internal stresses – nitrates and metabolic reactions stemming from obesity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06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06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777FD-9432-D948-B35F-9B7BD5FDF8A1}" type="datetime1">
              <a:rPr lang="en-US" smtClean="0"/>
              <a:pPr>
                <a:defRPr/>
              </a:pPr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AB5B1-00BC-F24C-BCEC-280088855D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4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6F2DC-6832-8E41-AC2E-3AF4D3AEB5C9}" type="datetime1">
              <a:rPr lang="en-US" smtClean="0"/>
              <a:pPr>
                <a:defRPr/>
              </a:pPr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CD768-44BE-6743-A8B9-166A0DAFD2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0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8182-9AA4-0743-923D-82C285352A06}" type="datetime1">
              <a:rPr lang="en-US" smtClean="0"/>
              <a:pPr>
                <a:defRPr/>
              </a:pPr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E6E90-B66E-9446-803C-8BA15407D2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5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CE7A9-800B-2E4E-A043-9B5691CC9FA1}" type="datetime1">
              <a:rPr lang="en-US" smtClean="0"/>
              <a:pPr>
                <a:defRPr/>
              </a:pPr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2B316-9619-6B4E-B1F0-FEF328F2B9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8F243-EC49-7C46-9BC8-A818147A19FB}" type="datetime1">
              <a:rPr lang="en-US" smtClean="0"/>
              <a:pPr>
                <a:defRPr/>
              </a:pPr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ECEF4-70FA-7C49-9E9C-054C23DA1F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7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8720-4AE0-5847-B11F-DEF5AF537B8F}" type="datetime1">
              <a:rPr lang="en-US" smtClean="0"/>
              <a:pPr>
                <a:defRPr/>
              </a:pPr>
              <a:t>4/29/16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6C786-7364-A040-B2E9-EDCE5FBC18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3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3F585-28E5-C545-9306-FD069836D8D2}" type="datetime1">
              <a:rPr lang="en-US" smtClean="0"/>
              <a:pPr>
                <a:defRPr/>
              </a:pPr>
              <a:t>4/29/16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E9325-A65C-7345-837C-B4A8AEE58D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7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5BB6-28DD-B24F-8555-4BD5AE3B47FC}" type="datetime1">
              <a:rPr lang="en-US" smtClean="0"/>
              <a:pPr>
                <a:defRPr/>
              </a:pPr>
              <a:t>4/29/16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07FB3-F15E-8345-836A-94D8C3ED73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2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B94E0-751B-754E-A5F8-B15C0C1E3F02}" type="datetime1">
              <a:rPr lang="en-US" smtClean="0"/>
              <a:pPr>
                <a:defRPr/>
              </a:pPr>
              <a:t>4/29/16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25204-6ED0-B74A-9903-DF21F0FF84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5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FD88-0525-E94A-88E7-0E3B44FB848C}" type="datetime1">
              <a:rPr lang="en-US" smtClean="0"/>
              <a:pPr>
                <a:defRPr/>
              </a:pPr>
              <a:t>4/29/16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1FAEE-24A7-384D-B55D-729395BC11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4691C-2DB8-134B-B504-BD2001467E78}" type="datetime1">
              <a:rPr lang="en-US" smtClean="0"/>
              <a:pPr>
                <a:defRPr/>
              </a:pPr>
              <a:t>4/29/16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EC4BF-373E-6F4E-BFC5-7B5BE89078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6B31609-0C0F-4844-A33F-169D0E686C81}" type="datetime1">
              <a:rPr lang="en-US" smtClean="0"/>
              <a:pPr>
                <a:defRPr/>
              </a:pPr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73D0C45-70BD-B343-A3E4-4468B1F6BF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Gill Sans"/>
          <a:ea typeface="ＭＳ Ｐゴシック" pitchFamily="-110" charset="-128"/>
          <a:cs typeface="Gill San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507" y="3137370"/>
            <a:ext cx="5174787" cy="3332563"/>
          </a:xfrm>
          <a:prstGeom prst="rect">
            <a:avLst/>
          </a:prstGeom>
        </p:spPr>
      </p:pic>
      <p:sp>
        <p:nvSpPr>
          <p:cNvPr id="399" name="Rectangle 398"/>
          <p:cNvSpPr/>
          <p:nvPr/>
        </p:nvSpPr>
        <p:spPr bwMode="auto">
          <a:xfrm>
            <a:off x="0" y="0"/>
            <a:ext cx="4762500" cy="1436688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0" name="Rectangle 2"/>
          <p:cNvSpPr>
            <a:spLocks/>
          </p:cNvSpPr>
          <p:nvPr/>
        </p:nvSpPr>
        <p:spPr bwMode="auto">
          <a:xfrm>
            <a:off x="246063" y="167808"/>
            <a:ext cx="8331200" cy="1117207"/>
          </a:xfrm>
          <a:prstGeom prst="rect">
            <a:avLst/>
          </a:prstGeom>
          <a:noFill/>
          <a:ln>
            <a:noFill/>
          </a:ln>
          <a:extLst/>
        </p:spPr>
        <p:txBody>
          <a:bodyPr lIns="38100" tIns="38100" rIns="38100" bIns="38100"/>
          <a:lstStyle/>
          <a:p>
            <a:r>
              <a:rPr lang="en-US" sz="3600" b="1" dirty="0" smtClean="0">
                <a:latin typeface="Gill Sans" charset="0"/>
                <a:cs typeface="Gill Sans" charset="0"/>
              </a:rPr>
              <a:t>Cancer </a:t>
            </a:r>
          </a:p>
          <a:p>
            <a:r>
              <a:rPr lang="en-US" sz="3600" b="1" smtClean="0">
                <a:latin typeface="Gill Sans" charset="0"/>
                <a:cs typeface="Gill Sans" charset="0"/>
              </a:rPr>
              <a:t>Lesson 2.5</a:t>
            </a:r>
            <a:endParaRPr lang="en-US" sz="3600" b="1" dirty="0">
              <a:cs typeface="Gill Sans" charset="0"/>
            </a:endParaRPr>
          </a:p>
          <a:p>
            <a:r>
              <a:rPr lang="en-US" sz="2500" b="1" dirty="0">
                <a:cs typeface="Gill Sans" charset="0"/>
              </a:rPr>
              <a:t> </a:t>
            </a:r>
            <a:endParaRPr lang="en-US" dirty="0">
              <a:latin typeface="Cambria Bold" charset="0"/>
              <a:cs typeface="Cambria Bold" charset="0"/>
              <a:sym typeface="Cambria Bold" charset="0"/>
            </a:endParaRPr>
          </a:p>
        </p:txBody>
      </p:sp>
      <p:sp>
        <p:nvSpPr>
          <p:cNvPr id="412" name="TextBox 5"/>
          <p:cNvSpPr txBox="1">
            <a:spLocks noChangeArrowheads="1"/>
          </p:cNvSpPr>
          <p:nvPr/>
        </p:nvSpPr>
        <p:spPr bwMode="auto">
          <a:xfrm>
            <a:off x="203994" y="1649930"/>
            <a:ext cx="8736012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000000"/>
                </a:solidFill>
                <a:latin typeface="Gill Sans"/>
                <a:cs typeface="Gill Sans"/>
              </a:rPr>
              <a:t>How is cell death controlled in normal cells and disrupted in cancer?</a:t>
            </a:r>
            <a:endParaRPr lang="en-US" sz="3600" b="1" dirty="0" smtClean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2591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428" y="168276"/>
            <a:ext cx="8229600" cy="1143000"/>
          </a:xfrm>
        </p:spPr>
        <p:txBody>
          <a:bodyPr/>
          <a:lstStyle/>
          <a:p>
            <a:r>
              <a:rPr lang="en-US" dirty="0" smtClean="0"/>
              <a:t>What does apoptosis look like?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-167857" y="2498170"/>
            <a:ext cx="2804589" cy="20784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036025" y="2502312"/>
            <a:ext cx="2804589" cy="2070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420320" y="2616610"/>
            <a:ext cx="2364255" cy="182848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392962" y="3164680"/>
            <a:ext cx="699248" cy="3727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790586" y="3172265"/>
            <a:ext cx="699248" cy="3727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1677" y="5165942"/>
            <a:ext cx="30985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The cell blebs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Nucleus condenses</a:t>
            </a:r>
          </a:p>
          <a:p>
            <a:endParaRPr lang="en-US" sz="2200" dirty="0" smtClean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0209" y="5165942"/>
            <a:ext cx="313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Nucleus fragments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The blebs float away and are </a:t>
            </a:r>
            <a:r>
              <a:rPr lang="en-US" sz="2200" dirty="0" err="1" smtClean="0">
                <a:latin typeface="+mn-lt"/>
              </a:rPr>
              <a:t>phagocytosed</a:t>
            </a:r>
            <a:endParaRPr lang="en-US" sz="2200" dirty="0" smtClean="0"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89185" y="3958398"/>
            <a:ext cx="1311009" cy="731249"/>
            <a:chOff x="2916612" y="4042234"/>
            <a:chExt cx="1311009" cy="731249"/>
          </a:xfrm>
        </p:grpSpPr>
        <p:cxnSp>
          <p:nvCxnSpPr>
            <p:cNvPr id="12" name="Straight Arrow Connector 11"/>
            <p:cNvCxnSpPr/>
            <p:nvPr/>
          </p:nvCxnSpPr>
          <p:spPr>
            <a:xfrm flipH="1" flipV="1">
              <a:off x="3487960" y="4042234"/>
              <a:ext cx="149416" cy="409794"/>
            </a:xfrm>
            <a:prstGeom prst="straightConnector1">
              <a:avLst/>
            </a:prstGeom>
            <a:ln>
              <a:solidFill>
                <a:srgbClr val="00FF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4" idx="1"/>
            </p:cNvCxnSpPr>
            <p:nvPr/>
          </p:nvCxnSpPr>
          <p:spPr>
            <a:xfrm flipH="1">
              <a:off x="2916612" y="4573428"/>
              <a:ext cx="569780" cy="18480"/>
            </a:xfrm>
            <a:prstGeom prst="straightConnector1">
              <a:avLst/>
            </a:prstGeom>
            <a:ln>
              <a:solidFill>
                <a:srgbClr val="00FF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486392" y="4373373"/>
              <a:ext cx="7412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blebs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583961" y="2183661"/>
            <a:ext cx="986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nucleus</a:t>
            </a:r>
            <a:endParaRPr lang="en-US" sz="2000" dirty="0">
              <a:latin typeface="+mn-lt"/>
            </a:endParaRPr>
          </a:p>
        </p:txBody>
      </p:sp>
      <p:cxnSp>
        <p:nvCxnSpPr>
          <p:cNvPr id="17" name="Straight Arrow Connector 16"/>
          <p:cNvCxnSpPr>
            <a:stCxn id="16" idx="3"/>
          </p:cNvCxnSpPr>
          <p:nvPr/>
        </p:nvCxnSpPr>
        <p:spPr>
          <a:xfrm>
            <a:off x="3570128" y="2383716"/>
            <a:ext cx="1053798" cy="721654"/>
          </a:xfrm>
          <a:prstGeom prst="straightConnector1">
            <a:avLst/>
          </a:prstGeom>
          <a:ln>
            <a:solidFill>
              <a:srgbClr val="00FF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34935" y="2183661"/>
            <a:ext cx="986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nucleus</a:t>
            </a:r>
            <a:endParaRPr lang="en-US" sz="2000" dirty="0">
              <a:latin typeface="+mn-lt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921102" y="2383716"/>
            <a:ext cx="854645" cy="721654"/>
          </a:xfrm>
          <a:prstGeom prst="straightConnector1">
            <a:avLst/>
          </a:prstGeom>
          <a:ln>
            <a:solidFill>
              <a:srgbClr val="00FF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7906042" y="3796686"/>
            <a:ext cx="1132023" cy="672970"/>
            <a:chOff x="3095598" y="4100513"/>
            <a:chExt cx="1132023" cy="672970"/>
          </a:xfrm>
        </p:grpSpPr>
        <p:cxnSp>
          <p:nvCxnSpPr>
            <p:cNvPr id="26" name="Straight Arrow Connector 25"/>
            <p:cNvCxnSpPr/>
            <p:nvPr/>
          </p:nvCxnSpPr>
          <p:spPr>
            <a:xfrm flipH="1" flipV="1">
              <a:off x="3336977" y="4100513"/>
              <a:ext cx="149416" cy="409794"/>
            </a:xfrm>
            <a:prstGeom prst="straightConnector1">
              <a:avLst/>
            </a:prstGeom>
            <a:ln>
              <a:solidFill>
                <a:srgbClr val="00FF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8" idx="1"/>
            </p:cNvCxnSpPr>
            <p:nvPr/>
          </p:nvCxnSpPr>
          <p:spPr>
            <a:xfrm flipH="1">
              <a:off x="3095598" y="4573428"/>
              <a:ext cx="390794" cy="200055"/>
            </a:xfrm>
            <a:prstGeom prst="straightConnector1">
              <a:avLst/>
            </a:prstGeom>
            <a:ln>
              <a:solidFill>
                <a:srgbClr val="00FF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486392" y="4373373"/>
              <a:ext cx="7412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blebs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31" name="Right Arrow Callout 30"/>
          <p:cNvSpPr/>
          <p:nvPr/>
        </p:nvSpPr>
        <p:spPr>
          <a:xfrm rot="5400000">
            <a:off x="553360" y="2141611"/>
            <a:ext cx="423921" cy="410919"/>
          </a:xfrm>
          <a:prstGeom prst="rightArrowCallou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Curved Connector 31"/>
          <p:cNvCxnSpPr>
            <a:endCxn id="31" idx="1"/>
          </p:cNvCxnSpPr>
          <p:nvPr/>
        </p:nvCxnSpPr>
        <p:spPr>
          <a:xfrm>
            <a:off x="222100" y="1935055"/>
            <a:ext cx="543220" cy="200055"/>
          </a:xfrm>
          <a:prstGeom prst="curvedConnector2">
            <a:avLst/>
          </a:prstGeom>
          <a:ln w="50800">
            <a:solidFill>
              <a:srgbClr val="E4223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 rot="16200000" flipH="1">
            <a:off x="1286040" y="3364461"/>
            <a:ext cx="946354" cy="206728"/>
          </a:xfrm>
          <a:prstGeom prst="curvedConnector3">
            <a:avLst>
              <a:gd name="adj1" fmla="val 87163"/>
            </a:avLst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Curved Left Arrow 38"/>
          <p:cNvSpPr/>
          <p:nvPr/>
        </p:nvSpPr>
        <p:spPr>
          <a:xfrm rot="10404775" flipH="1">
            <a:off x="1936632" y="3199499"/>
            <a:ext cx="300942" cy="646669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61169" y="2599616"/>
            <a:ext cx="986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nucleus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2275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6" grpId="0"/>
      <p:bldP spid="21" grpId="0"/>
      <p:bldP spid="31" grpId="0" animBg="1"/>
      <p:bldP spid="39" grpId="0" animBg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thesalesblog.com/wp-content/uploads/2014/06/Screen-Shot-2014-06-03-at-8.05.36-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1377" y="2129057"/>
            <a:ext cx="7165075" cy="375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Apoptosis is the default state for cells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94518" y="2129057"/>
            <a:ext cx="1368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FF00"/>
                </a:solidFill>
                <a:latin typeface="+mj-lt"/>
              </a:rPr>
              <a:t>Survival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78187" y="4060556"/>
            <a:ext cx="1638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Cell Signals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03107" y="5355081"/>
            <a:ext cx="1672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Apoptosis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3621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5" y="160338"/>
            <a:ext cx="9144000" cy="1143000"/>
          </a:xfrm>
        </p:spPr>
        <p:txBody>
          <a:bodyPr/>
          <a:lstStyle/>
          <a:p>
            <a:r>
              <a:rPr lang="en-US" dirty="0" smtClean="0"/>
              <a:t>Different signals that determine cell fate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1388" r="42481" b="82352"/>
          <a:stretch/>
        </p:blipFill>
        <p:spPr>
          <a:xfrm>
            <a:off x="2546749" y="1985374"/>
            <a:ext cx="3821316" cy="357663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5543567" y="3562231"/>
            <a:ext cx="3097150" cy="1698162"/>
            <a:chOff x="5543567" y="3562231"/>
            <a:chExt cx="3097150" cy="1698162"/>
          </a:xfrm>
        </p:grpSpPr>
        <p:sp>
          <p:nvSpPr>
            <p:cNvPr id="6" name="TextBox 5"/>
            <p:cNvSpPr txBox="1"/>
            <p:nvPr/>
          </p:nvSpPr>
          <p:spPr>
            <a:xfrm>
              <a:off x="6368065" y="4551012"/>
              <a:ext cx="22726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E42235"/>
                  </a:solidFill>
                  <a:latin typeface="+mn-lt"/>
                </a:rPr>
                <a:t>Don’t divide !!</a:t>
              </a:r>
              <a:endParaRPr lang="en-US" sz="2800" dirty="0">
                <a:solidFill>
                  <a:srgbClr val="E42235"/>
                </a:solidFill>
                <a:latin typeface="+mn-lt"/>
              </a:endParaRPr>
            </a:p>
          </p:txBody>
        </p:sp>
        <p:sp>
          <p:nvSpPr>
            <p:cNvPr id="7" name="Circular Arrow 6"/>
            <p:cNvSpPr/>
            <p:nvPr/>
          </p:nvSpPr>
          <p:spPr>
            <a:xfrm rot="456233" flipH="1">
              <a:off x="5543567" y="3562231"/>
              <a:ext cx="1826677" cy="1698162"/>
            </a:xfrm>
            <a:prstGeom prst="circularArrow">
              <a:avLst>
                <a:gd name="adj1" fmla="val 4120"/>
                <a:gd name="adj2" fmla="val 1142319"/>
                <a:gd name="adj3" fmla="val 19057162"/>
                <a:gd name="adj4" fmla="val 10926270"/>
                <a:gd name="adj5" fmla="val 1048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69557" y="2310385"/>
            <a:ext cx="3233027" cy="1639799"/>
            <a:chOff x="469557" y="2310385"/>
            <a:chExt cx="3233027" cy="1639799"/>
          </a:xfrm>
        </p:grpSpPr>
        <p:sp>
          <p:nvSpPr>
            <p:cNvPr id="5" name="TextBox 4"/>
            <p:cNvSpPr txBox="1"/>
            <p:nvPr/>
          </p:nvSpPr>
          <p:spPr>
            <a:xfrm>
              <a:off x="469557" y="2310385"/>
              <a:ext cx="13337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FF00"/>
                  </a:solidFill>
                  <a:latin typeface="+mn-lt"/>
                </a:rPr>
                <a:t>Divide!!</a:t>
              </a:r>
            </a:p>
          </p:txBody>
        </p:sp>
        <p:sp>
          <p:nvSpPr>
            <p:cNvPr id="8" name="Circular Arrow 7"/>
            <p:cNvSpPr/>
            <p:nvPr/>
          </p:nvSpPr>
          <p:spPr>
            <a:xfrm rot="1801796">
              <a:off x="1733171" y="2321069"/>
              <a:ext cx="1969413" cy="1629115"/>
            </a:xfrm>
            <a:prstGeom prst="circularArrow">
              <a:avLst>
                <a:gd name="adj1" fmla="val 4120"/>
                <a:gd name="adj2" fmla="val 1142319"/>
                <a:gd name="adj3" fmla="val 19057162"/>
                <a:gd name="adj4" fmla="val 10926270"/>
                <a:gd name="adj5" fmla="val 10481"/>
              </a:avLst>
            </a:prstGeom>
            <a:solidFill>
              <a:srgbClr val="00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65390" y="4551012"/>
            <a:ext cx="2988091" cy="1496061"/>
            <a:chOff x="565390" y="4551012"/>
            <a:chExt cx="2988091" cy="1496061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2413077" y="4551012"/>
              <a:ext cx="1140404" cy="908308"/>
            </a:xfrm>
            <a:prstGeom prst="straightConnector1">
              <a:avLst/>
            </a:prstGeom>
            <a:ln w="1016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65390" y="5092966"/>
              <a:ext cx="24088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E42235"/>
                  </a:solidFill>
                  <a:latin typeface="+mn-lt"/>
                </a:rPr>
                <a:t>Don’t Differentiate!!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647643" y="2036174"/>
            <a:ext cx="3274963" cy="1126126"/>
            <a:chOff x="5647643" y="2036174"/>
            <a:chExt cx="3274963" cy="1126126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5647643" y="2501375"/>
              <a:ext cx="968213" cy="660925"/>
            </a:xfrm>
            <a:prstGeom prst="straightConnector1">
              <a:avLst/>
            </a:prstGeom>
            <a:ln w="101600">
              <a:solidFill>
                <a:srgbClr val="00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456906" y="2036174"/>
              <a:ext cx="2465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FF00"/>
                  </a:solidFill>
                  <a:latin typeface="+mn-lt"/>
                </a:rPr>
                <a:t>Differentiate!!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60774" y="5012296"/>
            <a:ext cx="2408811" cy="1485354"/>
            <a:chOff x="4559174" y="5074232"/>
            <a:chExt cx="2408811" cy="1485354"/>
          </a:xfrm>
        </p:grpSpPr>
        <p:cxnSp>
          <p:nvCxnSpPr>
            <p:cNvPr id="13" name="Curved Connector 12"/>
            <p:cNvCxnSpPr/>
            <p:nvPr/>
          </p:nvCxnSpPr>
          <p:spPr>
            <a:xfrm rot="16200000" flipV="1">
              <a:off x="4858352" y="5257781"/>
              <a:ext cx="972841" cy="605743"/>
            </a:xfrm>
            <a:prstGeom prst="curvedConnector3">
              <a:avLst/>
            </a:prstGeom>
            <a:ln w="1016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559174" y="6036366"/>
              <a:ext cx="2408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E42235"/>
                  </a:solidFill>
                  <a:latin typeface="+mn-lt"/>
                </a:rPr>
                <a:t>Die!!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632738" y="1041728"/>
            <a:ext cx="2508718" cy="1566094"/>
            <a:chOff x="1632738" y="1041728"/>
            <a:chExt cx="2508718" cy="1566094"/>
          </a:xfrm>
        </p:grpSpPr>
        <p:cxnSp>
          <p:nvCxnSpPr>
            <p:cNvPr id="14" name="Curved Connector 13"/>
            <p:cNvCxnSpPr/>
            <p:nvPr/>
          </p:nvCxnSpPr>
          <p:spPr>
            <a:xfrm rot="16200000" flipH="1">
              <a:off x="3283048" y="1749415"/>
              <a:ext cx="1192341" cy="524474"/>
            </a:xfrm>
            <a:prstGeom prst="curvedConnector3">
              <a:avLst/>
            </a:prstGeom>
            <a:ln w="101600">
              <a:solidFill>
                <a:srgbClr val="00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632738" y="1041728"/>
              <a:ext cx="2408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FF00"/>
                  </a:solidFill>
                  <a:latin typeface="+mn-lt"/>
                </a:rPr>
                <a:t>Survive!!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0490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376238"/>
            <a:ext cx="8229600" cy="1143000"/>
          </a:xfrm>
        </p:spPr>
        <p:txBody>
          <a:bodyPr/>
          <a:lstStyle/>
          <a:p>
            <a:r>
              <a:rPr lang="en-US" dirty="0" smtClean="0"/>
              <a:t>Survival signals prevent apoptosis from happening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1388" r="42481" b="82352"/>
          <a:stretch/>
        </p:blipFill>
        <p:spPr>
          <a:xfrm>
            <a:off x="2830342" y="2756047"/>
            <a:ext cx="3498539" cy="327452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37938" y="2232827"/>
            <a:ext cx="3456165" cy="1920073"/>
            <a:chOff x="137938" y="2232827"/>
            <a:chExt cx="3456165" cy="1920073"/>
          </a:xfrm>
        </p:grpSpPr>
        <p:cxnSp>
          <p:nvCxnSpPr>
            <p:cNvPr id="18" name="Curved Connector 17"/>
            <p:cNvCxnSpPr/>
            <p:nvPr/>
          </p:nvCxnSpPr>
          <p:spPr>
            <a:xfrm>
              <a:off x="2006600" y="2756047"/>
              <a:ext cx="1587503" cy="1396853"/>
            </a:xfrm>
            <a:prstGeom prst="curvedConnector3">
              <a:avLst/>
            </a:prstGeom>
            <a:ln w="101600">
              <a:solidFill>
                <a:srgbClr val="00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37938" y="2232827"/>
              <a:ext cx="2408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FF00"/>
                  </a:solidFill>
                  <a:latin typeface="+mn-lt"/>
                </a:rPr>
                <a:t>Survive!!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750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421" y="2556707"/>
            <a:ext cx="5623560" cy="3931920"/>
          </a:xfrm>
          <a:prstGeom prst="rect">
            <a:avLst/>
          </a:prstGeom>
        </p:spPr>
      </p:pic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90500" y="274638"/>
            <a:ext cx="84963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Survival signals make proteins that block</a:t>
            </a:r>
            <a:r>
              <a:rPr lang="en-US" dirty="0"/>
              <a:t> </a:t>
            </a:r>
            <a:r>
              <a:rPr lang="en-US" dirty="0" smtClean="0"/>
              <a:t>mitochondrial pores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120430" y="1722531"/>
            <a:ext cx="2566370" cy="2128747"/>
            <a:chOff x="6120430" y="1722531"/>
            <a:chExt cx="2566370" cy="2128747"/>
          </a:xfrm>
        </p:grpSpPr>
        <p:sp>
          <p:nvSpPr>
            <p:cNvPr id="18" name="TextBox 17"/>
            <p:cNvSpPr txBox="1"/>
            <p:nvPr/>
          </p:nvSpPr>
          <p:spPr>
            <a:xfrm>
              <a:off x="6295851" y="1722531"/>
              <a:ext cx="239094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FF00"/>
                  </a:solidFill>
                  <a:latin typeface="+mj-lt"/>
                </a:rPr>
                <a:t>Survival signals</a:t>
              </a:r>
              <a:endParaRPr lang="en-US" sz="2800" dirty="0">
                <a:solidFill>
                  <a:srgbClr val="00FF00"/>
                </a:solidFill>
                <a:latin typeface="+mj-lt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120430" y="2204573"/>
              <a:ext cx="1671173" cy="1646705"/>
              <a:chOff x="5879130" y="2179173"/>
              <a:chExt cx="1671173" cy="1646705"/>
            </a:xfrm>
          </p:grpSpPr>
          <p:cxnSp>
            <p:nvCxnSpPr>
              <p:cNvPr id="11" name="Curved Connector 10"/>
              <p:cNvCxnSpPr/>
              <p:nvPr/>
            </p:nvCxnSpPr>
            <p:spPr>
              <a:xfrm rot="5400000">
                <a:off x="5840558" y="2217745"/>
                <a:ext cx="1053649" cy="976506"/>
              </a:xfrm>
              <a:prstGeom prst="curvedConnector3">
                <a:avLst>
                  <a:gd name="adj1" fmla="val 50000"/>
                </a:avLst>
              </a:prstGeom>
              <a:ln w="50800">
                <a:solidFill>
                  <a:srgbClr val="00FF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urved Connector 18"/>
              <p:cNvCxnSpPr/>
              <p:nvPr/>
            </p:nvCxnSpPr>
            <p:spPr>
              <a:xfrm rot="5400000">
                <a:off x="6092180" y="2427400"/>
                <a:ext cx="1053649" cy="976506"/>
              </a:xfrm>
              <a:prstGeom prst="curvedConnector3">
                <a:avLst>
                  <a:gd name="adj1" fmla="val 50000"/>
                </a:avLst>
              </a:prstGeom>
              <a:ln w="50800">
                <a:solidFill>
                  <a:srgbClr val="00FF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urved Connector 19"/>
              <p:cNvCxnSpPr/>
              <p:nvPr/>
            </p:nvCxnSpPr>
            <p:spPr>
              <a:xfrm rot="5400000">
                <a:off x="6352503" y="2633379"/>
                <a:ext cx="1053649" cy="976506"/>
              </a:xfrm>
              <a:prstGeom prst="curvedConnector3">
                <a:avLst>
                  <a:gd name="adj1" fmla="val 50000"/>
                </a:avLst>
              </a:prstGeom>
              <a:ln w="50800">
                <a:solidFill>
                  <a:srgbClr val="00FF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urved Connector 20"/>
              <p:cNvCxnSpPr/>
              <p:nvPr/>
            </p:nvCxnSpPr>
            <p:spPr>
              <a:xfrm rot="5400000">
                <a:off x="6535225" y="2810801"/>
                <a:ext cx="1053649" cy="976506"/>
              </a:xfrm>
              <a:prstGeom prst="curvedConnector3">
                <a:avLst>
                  <a:gd name="adj1" fmla="val 50000"/>
                </a:avLst>
              </a:prstGeom>
              <a:ln w="50800">
                <a:solidFill>
                  <a:srgbClr val="00FF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/>
          <p:cNvSpPr txBox="1"/>
          <p:nvPr/>
        </p:nvSpPr>
        <p:spPr>
          <a:xfrm>
            <a:off x="-24072" y="3507212"/>
            <a:ext cx="24050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FF00"/>
                </a:solidFill>
              </a:rPr>
              <a:t>Survival!</a:t>
            </a:r>
          </a:p>
        </p:txBody>
      </p:sp>
      <p:sp>
        <p:nvSpPr>
          <p:cNvPr id="8" name="Oval 7"/>
          <p:cNvSpPr/>
          <p:nvPr/>
        </p:nvSpPr>
        <p:spPr>
          <a:xfrm rot="21029877">
            <a:off x="3835400" y="3957731"/>
            <a:ext cx="579302" cy="897676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2128008">
            <a:off x="5039670" y="3626089"/>
            <a:ext cx="1943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Survival signals make survival protein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60378" y="3921322"/>
            <a:ext cx="1943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Survival protein blocks pore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052884" y="1906396"/>
            <a:ext cx="2195177" cy="2141590"/>
            <a:chOff x="2052884" y="1906396"/>
            <a:chExt cx="2195177" cy="2141590"/>
          </a:xfrm>
        </p:grpSpPr>
        <p:sp>
          <p:nvSpPr>
            <p:cNvPr id="17" name="TextBox 16"/>
            <p:cNvSpPr txBox="1"/>
            <p:nvPr/>
          </p:nvSpPr>
          <p:spPr>
            <a:xfrm>
              <a:off x="2052884" y="1906396"/>
              <a:ext cx="17123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latin typeface="+mj-lt"/>
                </a:rPr>
                <a:t>Mitochondria can’t release death proteins</a:t>
              </a:r>
              <a:endParaRPr lang="en-US" sz="2000" dirty="0" smtClean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50434" y="3340100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Webdings"/>
                  <a:ea typeface="Webdings"/>
                  <a:cs typeface="Webdings"/>
                  <a:sym typeface="Webdings"/>
                </a:rPr>
                <a:t>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064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5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5" y="160338"/>
            <a:ext cx="9144000" cy="1143000"/>
          </a:xfrm>
        </p:spPr>
        <p:txBody>
          <a:bodyPr/>
          <a:lstStyle/>
          <a:p>
            <a:r>
              <a:rPr lang="en-US" dirty="0" smtClean="0"/>
              <a:t>All cell fate signals use similar mechanisms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1388" r="42481" b="82352"/>
          <a:stretch/>
        </p:blipFill>
        <p:spPr>
          <a:xfrm>
            <a:off x="2546749" y="1985374"/>
            <a:ext cx="3821316" cy="357663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5543567" y="3562231"/>
            <a:ext cx="3097150" cy="1698162"/>
            <a:chOff x="5543567" y="3562231"/>
            <a:chExt cx="3097150" cy="1698162"/>
          </a:xfrm>
        </p:grpSpPr>
        <p:sp>
          <p:nvSpPr>
            <p:cNvPr id="6" name="TextBox 5"/>
            <p:cNvSpPr txBox="1"/>
            <p:nvPr/>
          </p:nvSpPr>
          <p:spPr>
            <a:xfrm>
              <a:off x="6368065" y="4551012"/>
              <a:ext cx="22726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E42235"/>
                  </a:solidFill>
                  <a:latin typeface="+mn-lt"/>
                </a:rPr>
                <a:t>Don’t divide !!</a:t>
              </a:r>
              <a:endParaRPr lang="en-US" sz="2800" dirty="0">
                <a:solidFill>
                  <a:srgbClr val="E42235"/>
                </a:solidFill>
                <a:latin typeface="+mn-lt"/>
              </a:endParaRPr>
            </a:p>
          </p:txBody>
        </p:sp>
        <p:sp>
          <p:nvSpPr>
            <p:cNvPr id="7" name="Circular Arrow 6"/>
            <p:cNvSpPr/>
            <p:nvPr/>
          </p:nvSpPr>
          <p:spPr>
            <a:xfrm rot="456233" flipH="1">
              <a:off x="5543567" y="3562231"/>
              <a:ext cx="1826677" cy="1698162"/>
            </a:xfrm>
            <a:prstGeom prst="circularArrow">
              <a:avLst>
                <a:gd name="adj1" fmla="val 4120"/>
                <a:gd name="adj2" fmla="val 1142319"/>
                <a:gd name="adj3" fmla="val 19057162"/>
                <a:gd name="adj4" fmla="val 10926270"/>
                <a:gd name="adj5" fmla="val 1048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69557" y="2310385"/>
            <a:ext cx="3233027" cy="1639799"/>
            <a:chOff x="469557" y="2310385"/>
            <a:chExt cx="3233027" cy="1639799"/>
          </a:xfrm>
        </p:grpSpPr>
        <p:sp>
          <p:nvSpPr>
            <p:cNvPr id="5" name="TextBox 4"/>
            <p:cNvSpPr txBox="1"/>
            <p:nvPr/>
          </p:nvSpPr>
          <p:spPr>
            <a:xfrm>
              <a:off x="469557" y="2310385"/>
              <a:ext cx="13337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FF00"/>
                  </a:solidFill>
                  <a:latin typeface="+mn-lt"/>
                </a:rPr>
                <a:t>Divide!!</a:t>
              </a:r>
            </a:p>
          </p:txBody>
        </p:sp>
        <p:sp>
          <p:nvSpPr>
            <p:cNvPr id="8" name="Circular Arrow 7"/>
            <p:cNvSpPr/>
            <p:nvPr/>
          </p:nvSpPr>
          <p:spPr>
            <a:xfrm rot="1801796">
              <a:off x="1733171" y="2321069"/>
              <a:ext cx="1969413" cy="1629115"/>
            </a:xfrm>
            <a:prstGeom prst="circularArrow">
              <a:avLst>
                <a:gd name="adj1" fmla="val 4120"/>
                <a:gd name="adj2" fmla="val 1142319"/>
                <a:gd name="adj3" fmla="val 19057162"/>
                <a:gd name="adj4" fmla="val 10926270"/>
                <a:gd name="adj5" fmla="val 10481"/>
              </a:avLst>
            </a:prstGeom>
            <a:solidFill>
              <a:srgbClr val="00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65390" y="4551012"/>
            <a:ext cx="2988091" cy="1496061"/>
            <a:chOff x="565390" y="4551012"/>
            <a:chExt cx="2988091" cy="1496061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2413077" y="4551012"/>
              <a:ext cx="1140404" cy="908308"/>
            </a:xfrm>
            <a:prstGeom prst="straightConnector1">
              <a:avLst/>
            </a:prstGeom>
            <a:ln w="1016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65390" y="5092966"/>
              <a:ext cx="24088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E42235"/>
                  </a:solidFill>
                  <a:latin typeface="+mn-lt"/>
                </a:rPr>
                <a:t>Don’t Differentiate!!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647643" y="2036174"/>
            <a:ext cx="3274963" cy="1126126"/>
            <a:chOff x="5647643" y="2036174"/>
            <a:chExt cx="3274963" cy="1126126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5647643" y="2501375"/>
              <a:ext cx="968213" cy="660925"/>
            </a:xfrm>
            <a:prstGeom prst="straightConnector1">
              <a:avLst/>
            </a:prstGeom>
            <a:ln w="101600">
              <a:solidFill>
                <a:srgbClr val="00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456906" y="2036174"/>
              <a:ext cx="2465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FF00"/>
                  </a:solidFill>
                  <a:latin typeface="+mn-lt"/>
                </a:rPr>
                <a:t>Differentiate!!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59174" y="5074232"/>
            <a:ext cx="2408811" cy="1485354"/>
            <a:chOff x="4559174" y="5074232"/>
            <a:chExt cx="2408811" cy="1485354"/>
          </a:xfrm>
        </p:grpSpPr>
        <p:cxnSp>
          <p:nvCxnSpPr>
            <p:cNvPr id="13" name="Curved Connector 12"/>
            <p:cNvCxnSpPr/>
            <p:nvPr/>
          </p:nvCxnSpPr>
          <p:spPr>
            <a:xfrm rot="16200000" flipV="1">
              <a:off x="4858352" y="5257781"/>
              <a:ext cx="972841" cy="605743"/>
            </a:xfrm>
            <a:prstGeom prst="curvedConnector3">
              <a:avLst/>
            </a:prstGeom>
            <a:ln w="1016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559174" y="6036366"/>
              <a:ext cx="2408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E42235"/>
                  </a:solidFill>
                  <a:latin typeface="+mn-lt"/>
                </a:rPr>
                <a:t>Die!!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632738" y="1041728"/>
            <a:ext cx="2508718" cy="1566094"/>
            <a:chOff x="1632738" y="1041728"/>
            <a:chExt cx="2508718" cy="1566094"/>
          </a:xfrm>
        </p:grpSpPr>
        <p:cxnSp>
          <p:nvCxnSpPr>
            <p:cNvPr id="14" name="Curved Connector 13"/>
            <p:cNvCxnSpPr/>
            <p:nvPr/>
          </p:nvCxnSpPr>
          <p:spPr>
            <a:xfrm rot="16200000" flipH="1">
              <a:off x="3283048" y="1749415"/>
              <a:ext cx="1192341" cy="524474"/>
            </a:xfrm>
            <a:prstGeom prst="curvedConnector3">
              <a:avLst/>
            </a:prstGeom>
            <a:ln w="101600">
              <a:solidFill>
                <a:srgbClr val="00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632738" y="1041728"/>
              <a:ext cx="2408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FF00"/>
                  </a:solidFill>
                  <a:latin typeface="+mn-lt"/>
                </a:rPr>
                <a:t>Survive!!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219469" y="2323085"/>
            <a:ext cx="3929140" cy="3076098"/>
            <a:chOff x="2219469" y="2323085"/>
            <a:chExt cx="3929140" cy="3076098"/>
          </a:xfrm>
        </p:grpSpPr>
        <p:sp>
          <p:nvSpPr>
            <p:cNvPr id="21" name="TextBox 20"/>
            <p:cNvSpPr txBox="1"/>
            <p:nvPr/>
          </p:nvSpPr>
          <p:spPr>
            <a:xfrm>
              <a:off x="3888822" y="2323085"/>
              <a:ext cx="5052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8000"/>
                  </a:solidFill>
                </a:rPr>
                <a:t>Y</a:t>
              </a:r>
              <a:endParaRPr lang="en-US" sz="3600" b="1" dirty="0">
                <a:solidFill>
                  <a:srgbClr val="008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3103641">
              <a:off x="5439244" y="2841401"/>
              <a:ext cx="5052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4F6228"/>
                  </a:solidFill>
                </a:rPr>
                <a:t>Y</a:t>
              </a:r>
              <a:endParaRPr lang="en-US" sz="3600" b="1" dirty="0">
                <a:solidFill>
                  <a:srgbClr val="4F6228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3177571">
              <a:off x="5572810" y="3694544"/>
              <a:ext cx="5052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632523"/>
                  </a:solidFill>
                </a:rPr>
                <a:t>Y</a:t>
              </a:r>
              <a:endParaRPr lang="en-US" sz="3600" b="1" dirty="0">
                <a:solidFill>
                  <a:srgbClr val="632523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21111355">
              <a:off x="3262747" y="2885140"/>
              <a:ext cx="5052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2">
                      <a:lumMod val="10000"/>
                    </a:schemeClr>
                  </a:solidFill>
                </a:rPr>
                <a:t>Y</a:t>
              </a:r>
              <a:endParaRPr lang="en-US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9941684">
              <a:off x="4762263" y="4752852"/>
              <a:ext cx="50526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660066"/>
                  </a:solidFill>
                </a:rPr>
                <a:t>Y</a:t>
              </a:r>
              <a:endParaRPr lang="en-US" sz="3600" b="1" dirty="0">
                <a:solidFill>
                  <a:srgbClr val="660066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13602490">
              <a:off x="3297631" y="4206044"/>
              <a:ext cx="5117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800080"/>
                  </a:solidFill>
                </a:rPr>
                <a:t>Y</a:t>
              </a:r>
              <a:endParaRPr lang="en-US" sz="3600" b="1" dirty="0">
                <a:solidFill>
                  <a:srgbClr val="80008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219469" y="3259376"/>
              <a:ext cx="12332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Receptors</a:t>
              </a:r>
              <a:endParaRPr lang="en-US" sz="2000" dirty="0">
                <a:latin typeface="+mj-lt"/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43422" y="3274977"/>
            <a:ext cx="384154" cy="64336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238274" y="3024574"/>
            <a:ext cx="613305" cy="392777"/>
            <a:chOff x="4238274" y="3024574"/>
            <a:chExt cx="613305" cy="392777"/>
          </a:xfrm>
        </p:grpSpPr>
        <p:sp>
          <p:nvSpPr>
            <p:cNvPr id="43" name="Hexagon 42"/>
            <p:cNvSpPr/>
            <p:nvPr/>
          </p:nvSpPr>
          <p:spPr>
            <a:xfrm>
              <a:off x="4238274" y="3024574"/>
              <a:ext cx="613305" cy="392777"/>
            </a:xfrm>
            <a:prstGeom prst="hexagon">
              <a:avLst/>
            </a:prstGeom>
            <a:solidFill>
              <a:srgbClr val="FF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283306" y="3041154"/>
              <a:ext cx="4793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+mn-lt"/>
                </a:rPr>
                <a:t>T F</a:t>
              </a:r>
              <a:endParaRPr lang="en-US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339092" y="1976645"/>
            <a:ext cx="2339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Transcription factors</a:t>
            </a:r>
            <a:endParaRPr lang="en-US" sz="2000" dirty="0">
              <a:latin typeface="+mj-lt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336424" y="2660167"/>
            <a:ext cx="2251246" cy="3461233"/>
            <a:chOff x="3336424" y="2660167"/>
            <a:chExt cx="2251246" cy="3461233"/>
          </a:xfrm>
        </p:grpSpPr>
        <p:grpSp>
          <p:nvGrpSpPr>
            <p:cNvPr id="18" name="Group 17"/>
            <p:cNvGrpSpPr/>
            <p:nvPr/>
          </p:nvGrpSpPr>
          <p:grpSpPr>
            <a:xfrm>
              <a:off x="3458955" y="2660167"/>
              <a:ext cx="2128715" cy="2128716"/>
              <a:chOff x="3458955" y="2660167"/>
              <a:chExt cx="2128715" cy="2128716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7302949" flipH="1">
                <a:off x="3535155" y="3892067"/>
                <a:ext cx="660400" cy="625231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7302949" flipH="1">
                <a:off x="4703555" y="4146067"/>
                <a:ext cx="660400" cy="625231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7302949" flipH="1">
                <a:off x="4932155" y="3676167"/>
                <a:ext cx="660400" cy="625231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3458955" y="3269767"/>
                <a:ext cx="660400" cy="625231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6919903" flipH="1">
                <a:off x="4944855" y="2787167"/>
                <a:ext cx="660400" cy="625231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867023" flipH="1">
                <a:off x="3966955" y="2660167"/>
                <a:ext cx="660400" cy="625231"/>
              </a:xfrm>
              <a:prstGeom prst="rect">
                <a:avLst/>
              </a:prstGeom>
            </p:spPr>
          </p:pic>
        </p:grpSp>
        <p:sp>
          <p:nvSpPr>
            <p:cNvPr id="47" name="TextBox 46"/>
            <p:cNvSpPr txBox="1"/>
            <p:nvPr/>
          </p:nvSpPr>
          <p:spPr>
            <a:xfrm>
              <a:off x="3336424" y="5475069"/>
              <a:ext cx="15104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Transduction</a:t>
              </a:r>
            </a:p>
            <a:p>
              <a:r>
                <a:rPr lang="en-US" dirty="0" smtClean="0"/>
                <a:t>proteins</a:t>
              </a:r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030761" y="2861670"/>
            <a:ext cx="1311587" cy="584855"/>
            <a:chOff x="3979961" y="3331570"/>
            <a:chExt cx="1311587" cy="584855"/>
          </a:xfrm>
        </p:grpSpPr>
        <p:pic>
          <p:nvPicPr>
            <p:cNvPr id="50" name="Picture 49" descr="figure 9-08.jp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36" t="30065" r="42831" b="55678"/>
            <a:stretch/>
          </p:blipFill>
          <p:spPr>
            <a:xfrm>
              <a:off x="3979961" y="3331570"/>
              <a:ext cx="774803" cy="584855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4678880" y="3423942"/>
              <a:ext cx="61266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p53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1389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Activity:</a:t>
            </a:r>
            <a:endParaRPr lang="en-US" sz="2800" b="0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4800" indent="-304800">
              <a:tabLst>
                <a:tab pos="2227263" algn="l"/>
              </a:tabLst>
            </a:pPr>
            <a:r>
              <a:rPr lang="en-US" dirty="0" smtClean="0"/>
              <a:t>Apoptosis Card Game</a:t>
            </a:r>
          </a:p>
          <a:p>
            <a:pPr marL="0" indent="0">
              <a:buNone/>
              <a:tabLst>
                <a:tab pos="2227263" algn="l"/>
              </a:tabLst>
            </a:pPr>
            <a:endParaRPr lang="en-US" dirty="0" smtClean="0"/>
          </a:p>
          <a:p>
            <a:pPr marL="704850" lvl="1" indent="-304800">
              <a:tabLst>
                <a:tab pos="2227263" algn="l"/>
              </a:tabLst>
            </a:pPr>
            <a:r>
              <a:rPr lang="en-US" dirty="0" smtClean="0"/>
              <a:t>Students work </a:t>
            </a:r>
            <a:r>
              <a:rPr lang="en-US" dirty="0"/>
              <a:t>in pairs and compete against </a:t>
            </a:r>
            <a:r>
              <a:rPr lang="en-US" dirty="0" smtClean="0"/>
              <a:t>each other to </a:t>
            </a:r>
            <a:r>
              <a:rPr lang="en-US" dirty="0"/>
              <a:t>determine whether the cell will survive or die.</a:t>
            </a:r>
            <a:endParaRPr lang="en-US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0" indent="0">
              <a:buNone/>
            </a:pPr>
            <a:endParaRPr lang="en-US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59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926" y="1417638"/>
            <a:ext cx="4810100" cy="32639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Up: cell survival is a dynamic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4262284"/>
            <a:ext cx="8953500" cy="186387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Survival/Death signals oppose each other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Signals that promote Division/differentiation lead to survival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Signals that inhibit division/differentiation lead to death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89782" y="2499402"/>
            <a:ext cx="1712278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FF00"/>
                </a:solidFill>
                <a:latin typeface="+mj-lt"/>
              </a:rPr>
              <a:t>Survive!!</a:t>
            </a:r>
            <a:endParaRPr lang="en-US" sz="2000" b="1" dirty="0">
              <a:solidFill>
                <a:srgbClr val="00FF00"/>
              </a:solidFill>
              <a:latin typeface="+mj-lt"/>
            </a:endParaRPr>
          </a:p>
          <a:p>
            <a:pPr algn="ctr"/>
            <a:r>
              <a:rPr lang="en-US" sz="2000" b="1" dirty="0" smtClean="0">
                <a:solidFill>
                  <a:srgbClr val="00FF00"/>
                </a:solidFill>
                <a:latin typeface="+mj-lt"/>
              </a:rPr>
              <a:t>Divide!!</a:t>
            </a:r>
          </a:p>
          <a:p>
            <a:pPr algn="ctr"/>
            <a:r>
              <a:rPr lang="en-US" sz="2000" b="1" dirty="0" smtClean="0">
                <a:solidFill>
                  <a:srgbClr val="00FF00"/>
                </a:solidFill>
                <a:latin typeface="+mj-lt"/>
              </a:rPr>
              <a:t>Differentiate!!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3505" y="2499402"/>
            <a:ext cx="2362496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Die!!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Don’t Divide!!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Don’t Differentiate!!</a:t>
            </a:r>
          </a:p>
        </p:txBody>
      </p:sp>
    </p:spTree>
    <p:extLst>
      <p:ext uri="{BB962C8B-B14F-4D97-AF65-F5344CB8AC3E}">
        <p14:creationId xmlns:p14="http://schemas.microsoft.com/office/powerpoint/2010/main" val="3847629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5681823" y="1849811"/>
            <a:ext cx="3262314" cy="39099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34963" y="179388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What happens when DNA is damaged in normal cells?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290" r="60884"/>
          <a:stretch/>
        </p:blipFill>
        <p:spPr>
          <a:xfrm>
            <a:off x="119063" y="1804664"/>
            <a:ext cx="1417637" cy="33614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33598" y="2163174"/>
            <a:ext cx="1558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Cell Cycle Arrest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60758" r="6416"/>
          <a:stretch/>
        </p:blipFill>
        <p:spPr>
          <a:xfrm>
            <a:off x="2091334" y="1892237"/>
            <a:ext cx="1350212" cy="3201569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583404" y="3073490"/>
            <a:ext cx="711183" cy="455428"/>
          </a:xfrm>
          <a:prstGeom prst="rightArrow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51145" y="2240118"/>
            <a:ext cx="1515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DNA</a:t>
            </a:r>
          </a:p>
          <a:p>
            <a:pPr algn="ctr"/>
            <a:r>
              <a:rPr lang="en-US" sz="2000" dirty="0" smtClean="0">
                <a:latin typeface="+mj-lt"/>
              </a:rPr>
              <a:t>Damage</a:t>
            </a:r>
          </a:p>
        </p:txBody>
      </p:sp>
      <p:sp>
        <p:nvSpPr>
          <p:cNvPr id="11" name="Right Arrow 10"/>
          <p:cNvSpPr/>
          <p:nvPr/>
        </p:nvSpPr>
        <p:spPr>
          <a:xfrm rot="5400000">
            <a:off x="7126248" y="2979064"/>
            <a:ext cx="373464" cy="455428"/>
          </a:xfrm>
          <a:prstGeom prst="rightArrow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3668913">
            <a:off x="7422637" y="4512432"/>
            <a:ext cx="730943" cy="22771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01229" y="4395456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Yes</a:t>
            </a:r>
            <a:endParaRPr lang="en-US" sz="24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0215" y="4395456"/>
            <a:ext cx="552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No</a:t>
            </a:r>
            <a:endParaRPr lang="en-US" sz="2400" b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1714" y="3467622"/>
            <a:ext cx="1862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Can DNA be repaired?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94791" y="4911642"/>
            <a:ext cx="1558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Apoptosis</a:t>
            </a:r>
          </a:p>
        </p:txBody>
      </p:sp>
      <p:sp>
        <p:nvSpPr>
          <p:cNvPr id="19" name="Right Arrow 18"/>
          <p:cNvSpPr/>
          <p:nvPr/>
        </p:nvSpPr>
        <p:spPr>
          <a:xfrm rot="6870977">
            <a:off x="6307766" y="4512432"/>
            <a:ext cx="730943" cy="227713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636026" y="4911642"/>
            <a:ext cx="1558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Survive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3403274" y="3073490"/>
            <a:ext cx="711183" cy="45542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4902951" y="3073490"/>
            <a:ext cx="711183" cy="455428"/>
          </a:xfrm>
          <a:prstGeom prst="rightArrow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227357" y="2594061"/>
            <a:ext cx="649025" cy="971577"/>
            <a:chOff x="4036857" y="2594061"/>
            <a:chExt cx="649025" cy="971577"/>
          </a:xfrm>
        </p:grpSpPr>
        <p:sp>
          <p:nvSpPr>
            <p:cNvPr id="27" name="TextBox 26"/>
            <p:cNvSpPr txBox="1"/>
            <p:nvPr/>
          </p:nvSpPr>
          <p:spPr>
            <a:xfrm>
              <a:off x="4073214" y="2594061"/>
              <a:ext cx="61266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p53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6857" y="3020046"/>
              <a:ext cx="597408" cy="5455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738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8" grpId="0"/>
      <p:bldP spid="11" grpId="0" animBg="1"/>
      <p:bldP spid="13" grpId="0" animBg="1"/>
      <p:bldP spid="2" grpId="0"/>
      <p:bldP spid="16" grpId="0"/>
      <p:bldP spid="17" grpId="0"/>
      <p:bldP spid="18" grpId="0"/>
      <p:bldP spid="19" grpId="0" animBg="1"/>
      <p:bldP spid="21" grpId="0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5681823" y="1849811"/>
            <a:ext cx="3262314" cy="39099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34963" y="179388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What happens when DNA is damaged in cancer cells?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290" r="60884"/>
          <a:stretch/>
        </p:blipFill>
        <p:spPr>
          <a:xfrm>
            <a:off x="119063" y="1804664"/>
            <a:ext cx="1417637" cy="33614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10355" y="2163174"/>
            <a:ext cx="1558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Cell Cycle Arrest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60758" r="6416"/>
          <a:stretch/>
        </p:blipFill>
        <p:spPr>
          <a:xfrm>
            <a:off x="2142134" y="2163174"/>
            <a:ext cx="1350212" cy="3201569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583404" y="3073490"/>
            <a:ext cx="711183" cy="455428"/>
          </a:xfrm>
          <a:prstGeom prst="rightArrow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51145" y="2240118"/>
            <a:ext cx="1515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DNA</a:t>
            </a:r>
          </a:p>
          <a:p>
            <a:pPr algn="ctr"/>
            <a:r>
              <a:rPr lang="en-US" sz="2000" dirty="0" smtClean="0">
                <a:latin typeface="+mj-lt"/>
              </a:rPr>
              <a:t>Damage</a:t>
            </a:r>
          </a:p>
        </p:txBody>
      </p:sp>
      <p:sp>
        <p:nvSpPr>
          <p:cNvPr id="11" name="Right Arrow 10"/>
          <p:cNvSpPr/>
          <p:nvPr/>
        </p:nvSpPr>
        <p:spPr>
          <a:xfrm rot="5400000">
            <a:off x="7126248" y="2979064"/>
            <a:ext cx="373464" cy="455428"/>
          </a:xfrm>
          <a:prstGeom prst="rightArrow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3668913">
            <a:off x="7295637" y="4169532"/>
            <a:ext cx="730943" cy="22771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102829" y="4098722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Yes</a:t>
            </a:r>
            <a:endParaRPr lang="en-US" sz="24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0215" y="4098722"/>
            <a:ext cx="552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No</a:t>
            </a:r>
            <a:endParaRPr lang="en-US" sz="2400" b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1714" y="3467622"/>
            <a:ext cx="186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Repair DNA?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94791" y="4657642"/>
            <a:ext cx="1558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Apoptosis</a:t>
            </a:r>
          </a:p>
        </p:txBody>
      </p:sp>
      <p:sp>
        <p:nvSpPr>
          <p:cNvPr id="19" name="Right Arrow 18"/>
          <p:cNvSpPr/>
          <p:nvPr/>
        </p:nvSpPr>
        <p:spPr>
          <a:xfrm rot="6870977">
            <a:off x="6561766" y="4169532"/>
            <a:ext cx="730943" cy="227713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636026" y="4657642"/>
            <a:ext cx="1558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Survive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3403274" y="3073490"/>
            <a:ext cx="711183" cy="45542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4902951" y="3073490"/>
            <a:ext cx="711183" cy="455428"/>
          </a:xfrm>
          <a:prstGeom prst="rightArrow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227357" y="2594061"/>
            <a:ext cx="649025" cy="971577"/>
            <a:chOff x="4036857" y="2594061"/>
            <a:chExt cx="649025" cy="971577"/>
          </a:xfrm>
        </p:grpSpPr>
        <p:sp>
          <p:nvSpPr>
            <p:cNvPr id="27" name="TextBox 26"/>
            <p:cNvSpPr txBox="1"/>
            <p:nvPr/>
          </p:nvSpPr>
          <p:spPr>
            <a:xfrm>
              <a:off x="4073214" y="2594061"/>
              <a:ext cx="61266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p53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6857" y="3020046"/>
              <a:ext cx="597408" cy="545592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4039574" y="2668604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Webdings"/>
                <a:ea typeface="Webdings"/>
                <a:cs typeface="Webdings"/>
                <a:sym typeface="Webdings"/>
              </a:rPr>
              <a:t>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69503" y="1965494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Webdings"/>
                <a:ea typeface="Webdings"/>
                <a:cs typeface="Webdings"/>
                <a:sym typeface="Webdings"/>
              </a:rPr>
              <a:t>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81064" y="3022690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Webdings"/>
                <a:ea typeface="Webdings"/>
                <a:cs typeface="Webdings"/>
                <a:sym typeface="Webdings"/>
              </a:rPr>
              <a:t>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09837" y="4345004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Webdings"/>
                <a:ea typeface="Webdings"/>
                <a:cs typeface="Webdings"/>
                <a:sym typeface="Webdings"/>
              </a:rPr>
              <a:t>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6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584" y="1184907"/>
            <a:ext cx="6292543" cy="4200273"/>
          </a:xfrm>
          <a:prstGeom prst="rect">
            <a:avLst/>
          </a:prstGeom>
        </p:spPr>
      </p:pic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4984955"/>
            <a:ext cx="8229600" cy="114120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+mj-lt"/>
                <a:cs typeface="Times New Roman"/>
              </a:rPr>
              <a:t>What happens to a cell that gets old or damaged?</a:t>
            </a:r>
          </a:p>
          <a:p>
            <a:endParaRPr lang="en-US" dirty="0" smtClean="0">
              <a:latin typeface="+mj-lt"/>
              <a:cs typeface="Times New Roman"/>
            </a:endParaRPr>
          </a:p>
          <a:p>
            <a:pPr marL="0" indent="0">
              <a:buNone/>
            </a:pPr>
            <a:endParaRPr lang="en-US" dirty="0" smtClean="0"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097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3104"/>
          <a:stretch/>
        </p:blipFill>
        <p:spPr>
          <a:xfrm>
            <a:off x="1537483" y="2051589"/>
            <a:ext cx="5772345" cy="4040802"/>
          </a:xfrm>
          <a:prstGeom prst="rect">
            <a:avLst/>
          </a:prstGeom>
        </p:spPr>
      </p:pic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Mutations in p53 are common in Cancers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83653" y="3675210"/>
            <a:ext cx="58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60%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7940" y="2329938"/>
            <a:ext cx="58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8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0%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8262" y="3143239"/>
            <a:ext cx="58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8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0%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2964" y="4168869"/>
            <a:ext cx="58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3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0%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74105" y="2337398"/>
            <a:ext cx="58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60%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23104" y="6108623"/>
            <a:ext cx="41549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xx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1009" y="5761783"/>
            <a:ext cx="41549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xx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20831" y="5399912"/>
            <a:ext cx="41549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xx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2203" y="4780833"/>
            <a:ext cx="41549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xx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07795" y="4221717"/>
            <a:ext cx="41549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xx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18359" y="3512571"/>
            <a:ext cx="41549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xx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89270" y="2939382"/>
            <a:ext cx="41549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86215" y="5748459"/>
            <a:ext cx="41549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xx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02036" y="6010544"/>
            <a:ext cx="52419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Percent of cancers with p53 mutations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8185" y="4013865"/>
            <a:ext cx="433352" cy="296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923878" y="5239065"/>
            <a:ext cx="433352" cy="296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605602" y="3481027"/>
            <a:ext cx="433352" cy="296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707202" y="4497330"/>
            <a:ext cx="433352" cy="296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88037" y="3397961"/>
            <a:ext cx="58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10%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7563" y="5150255"/>
            <a:ext cx="58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60%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3319" y="1500840"/>
            <a:ext cx="40303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+mn-lt"/>
              </a:rPr>
              <a:t>Cancers affecting 25-29 year olds</a:t>
            </a:r>
            <a:endParaRPr lang="en-US" sz="2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005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4" grpId="0"/>
      <p:bldP spid="23" grpId="0" animBg="1"/>
      <p:bldP spid="13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Homework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None/>
            </a:pPr>
            <a:endParaRPr lang="en-US" dirty="0" smtClean="0">
              <a:cs typeface="Times New Roman"/>
              <a:sym typeface="Times New Roman" charset="0"/>
            </a:endParaRPr>
          </a:p>
          <a:p>
            <a:pPr marL="0" indent="0" algn="ctr">
              <a:buNone/>
            </a:pPr>
            <a:endParaRPr lang="en-US" dirty="0">
              <a:cs typeface="Times New Roman"/>
              <a:sym typeface="Times New Roman" charset="0"/>
            </a:endParaRPr>
          </a:p>
          <a:p>
            <a:pPr marL="0" indent="0" algn="ctr">
              <a:buNone/>
            </a:pPr>
            <a:r>
              <a:rPr lang="en-US" dirty="0" smtClean="0">
                <a:cs typeface="Times New Roman"/>
                <a:sym typeface="Times New Roman" charset="0"/>
              </a:rPr>
              <a:t>Read article about how inhibitors of apoptosis genes could promote healing.</a:t>
            </a:r>
            <a:endParaRPr lang="en-US" dirty="0">
              <a:ea typeface="ヒラギノ明朝 ProN W6" charset="0"/>
              <a:cs typeface="Times New Roman"/>
              <a:sym typeface="Times New Roman Bold" charset="0"/>
            </a:endParaRPr>
          </a:p>
          <a:p>
            <a:pPr marL="304800" indent="-304800"/>
            <a:endParaRPr lang="en-US" dirty="0">
              <a:latin typeface="Times New Roman"/>
              <a:ea typeface="ヒラギノ明朝 ProN W3" charset="0"/>
              <a:cs typeface="Times New Roman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97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cells die?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87476" y="5043786"/>
            <a:ext cx="1653511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0" dirty="0" smtClean="0">
                <a:latin typeface="+mn-lt"/>
              </a:rPr>
              <a:t>Cell shrinks</a:t>
            </a:r>
            <a:endParaRPr lang="en-US" sz="2500" dirty="0">
              <a:latin typeface="+mn-lt"/>
            </a:endParaRPr>
          </a:p>
        </p:txBody>
      </p:sp>
      <p:sp>
        <p:nvSpPr>
          <p:cNvPr id="18" name="Content Placeholder 4"/>
          <p:cNvSpPr txBox="1">
            <a:spLocks/>
          </p:cNvSpPr>
          <p:nvPr/>
        </p:nvSpPr>
        <p:spPr bwMode="auto">
          <a:xfrm>
            <a:off x="4830096" y="1662603"/>
            <a:ext cx="3569110" cy="58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3200" b="1" dirty="0" smtClean="0"/>
              <a:t>Apoptosis</a:t>
            </a:r>
            <a:endParaRPr lang="en-US" sz="3200" b="1" dirty="0"/>
          </a:p>
        </p:txBody>
      </p:sp>
      <p:sp>
        <p:nvSpPr>
          <p:cNvPr id="29" name="Content Placeholder 3"/>
          <p:cNvSpPr>
            <a:spLocks noGrp="1"/>
          </p:cNvSpPr>
          <p:nvPr>
            <p:ph sz="half" idx="1"/>
          </p:nvPr>
        </p:nvSpPr>
        <p:spPr>
          <a:xfrm>
            <a:off x="584722" y="1637203"/>
            <a:ext cx="3569110" cy="582561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 smtClean="0"/>
              <a:t>Necrosis</a:t>
            </a:r>
            <a:endParaRPr lang="en-US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368086" y="5043786"/>
            <a:ext cx="1897562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0" dirty="0" smtClean="0">
                <a:latin typeface="+mn-lt"/>
              </a:rPr>
              <a:t>Cell explodes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13" y="2249260"/>
            <a:ext cx="3481728" cy="2684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768" y="2249259"/>
            <a:ext cx="3019767" cy="268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7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Necrosis?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30700" cy="4525963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esults </a:t>
            </a:r>
            <a:r>
              <a:rPr lang="en-US" dirty="0"/>
              <a:t>from </a:t>
            </a:r>
            <a:r>
              <a:rPr lang="en-US" dirty="0" smtClean="0"/>
              <a:t>tissue injury or infection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Cell swells and bursts</a:t>
            </a:r>
          </a:p>
          <a:p>
            <a:endParaRPr lang="en-US" dirty="0" smtClean="0"/>
          </a:p>
          <a:p>
            <a:r>
              <a:rPr lang="en-US" dirty="0" smtClean="0"/>
              <a:t>Causes inflammation and tissue damage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"/>
          </p:nvPr>
        </p:nvSpPr>
        <p:spPr>
          <a:xfrm>
            <a:off x="584722" y="1637203"/>
            <a:ext cx="3569110" cy="582561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 smtClean="0"/>
              <a:t>Necrosis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20496" y="5043786"/>
            <a:ext cx="1897562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0" dirty="0" smtClean="0">
                <a:latin typeface="+mn-lt"/>
              </a:rPr>
              <a:t>Cell explodes</a:t>
            </a:r>
            <a:endParaRPr lang="en-US" sz="2500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13" y="2249260"/>
            <a:ext cx="3481728" cy="268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19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Apoptosis?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2300" y="1384300"/>
            <a:ext cx="4533900" cy="4724400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esults from external or internal signals (like nutrient starvation or DNA damage).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Cell shrinks.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 inflammation</a:t>
            </a:r>
            <a:r>
              <a:rPr lang="en-US" dirty="0"/>
              <a:t> </a:t>
            </a:r>
            <a:r>
              <a:rPr lang="en-US" dirty="0" smtClean="0"/>
              <a:t>or tissue damage because phagocytes clear the cell debris.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77320" y="4966387"/>
            <a:ext cx="1653511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0" dirty="0" smtClean="0">
                <a:latin typeface="+mn-lt"/>
              </a:rPr>
              <a:t>Cell shrinks</a:t>
            </a:r>
            <a:endParaRPr lang="en-US" sz="2500" dirty="0">
              <a:latin typeface="+mn-lt"/>
            </a:endParaRPr>
          </a:p>
        </p:txBody>
      </p:sp>
      <p:sp>
        <p:nvSpPr>
          <p:cNvPr id="13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69110" cy="582561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 smtClean="0"/>
              <a:t>Apoptosis</a:t>
            </a:r>
            <a:endParaRPr lang="en-US" sz="3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72" y="2274659"/>
            <a:ext cx="3019767" cy="268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9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3069302" y="3052937"/>
            <a:ext cx="3005397" cy="2227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signals cause apoptosis?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35421" y="59521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453709" y="3209344"/>
            <a:ext cx="2652111" cy="1775031"/>
            <a:chOff x="441009" y="3209344"/>
            <a:chExt cx="2652111" cy="1775031"/>
          </a:xfrm>
        </p:grpSpPr>
        <p:sp>
          <p:nvSpPr>
            <p:cNvPr id="31" name="Rectangle 30"/>
            <p:cNvSpPr/>
            <p:nvPr/>
          </p:nvSpPr>
          <p:spPr>
            <a:xfrm>
              <a:off x="441009" y="3209344"/>
              <a:ext cx="2652111" cy="17750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200" y="3209344"/>
              <a:ext cx="240226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+mn-lt"/>
                </a:rPr>
                <a:t>External signals: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+mn-lt"/>
                </a:rPr>
                <a:t>Lack of Oxygen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+mn-lt"/>
                </a:rPr>
                <a:t>Stress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+mn-lt"/>
                </a:rPr>
                <a:t>Tissue Damage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995142" y="3418002"/>
            <a:ext cx="2652111" cy="1134059"/>
            <a:chOff x="6211042" y="3209344"/>
            <a:chExt cx="2652111" cy="173226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3" name="Rectangle 32"/>
            <p:cNvSpPr/>
            <p:nvPr/>
          </p:nvSpPr>
          <p:spPr>
            <a:xfrm>
              <a:off x="6211042" y="3209344"/>
              <a:ext cx="2652111" cy="1732262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11042" y="3209344"/>
              <a:ext cx="2204193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+mn-lt"/>
                </a:rPr>
                <a:t>Internal signals: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+mn-lt"/>
                </a:rPr>
                <a:t>DNA damage</a:t>
              </a:r>
              <a:endParaRPr lang="en-US" dirty="0"/>
            </a:p>
          </p:txBody>
        </p:sp>
      </p:grpSp>
      <p:sp>
        <p:nvSpPr>
          <p:cNvPr id="11" name="Right Arrow Callout 10"/>
          <p:cNvSpPr/>
          <p:nvPr/>
        </p:nvSpPr>
        <p:spPr>
          <a:xfrm rot="5400000">
            <a:off x="3913586" y="2670382"/>
            <a:ext cx="423921" cy="410919"/>
          </a:xfrm>
          <a:prstGeom prst="rightArrowCallou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000788" y="193007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1500" y="1773644"/>
            <a:ext cx="2398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E42235"/>
                </a:solidFill>
                <a:latin typeface="+mn-lt"/>
              </a:rPr>
              <a:t>External ‘Die’ signals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8839" y="2268944"/>
            <a:ext cx="26528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Internal ‘Die’ signals</a:t>
            </a:r>
          </a:p>
        </p:txBody>
      </p:sp>
      <p:cxnSp>
        <p:nvCxnSpPr>
          <p:cNvPr id="27" name="Curved Connector 26"/>
          <p:cNvCxnSpPr/>
          <p:nvPr/>
        </p:nvCxnSpPr>
        <p:spPr>
          <a:xfrm rot="16200000" flipH="1">
            <a:off x="4737100" y="3803278"/>
            <a:ext cx="800103" cy="317503"/>
          </a:xfrm>
          <a:prstGeom prst="curvedConnector3">
            <a:avLst>
              <a:gd name="adj1" fmla="val 50000"/>
            </a:avLst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10800000" flipH="1" flipV="1">
            <a:off x="2882615" y="2152844"/>
            <a:ext cx="982802" cy="549138"/>
          </a:xfrm>
          <a:prstGeom prst="curvedConnector3">
            <a:avLst>
              <a:gd name="adj1" fmla="val 55565"/>
            </a:avLst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>
            <a:off x="4111875" y="3144383"/>
            <a:ext cx="745766" cy="273619"/>
          </a:xfrm>
          <a:prstGeom prst="curvedConnector3">
            <a:avLst>
              <a:gd name="adj1" fmla="val 50000"/>
            </a:avLst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358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" y="1648256"/>
            <a:ext cx="3979961" cy="3890079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54000" y="1341438"/>
            <a:ext cx="4940300" cy="4876863"/>
          </a:xfrm>
          <a:prstGeom prst="ellipse">
            <a:avLst/>
          </a:prstGeom>
          <a:solidFill>
            <a:schemeClr val="bg1">
              <a:lumMod val="85000"/>
              <a:alpha val="3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98438"/>
            <a:ext cx="8915400" cy="1143000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53 - the ‘master regulator’ </a:t>
            </a:r>
            <a:r>
              <a:rPr lang="en-US" dirty="0"/>
              <a:t>of </a:t>
            </a:r>
            <a:r>
              <a:rPr lang="en-US" dirty="0" smtClean="0"/>
              <a:t>apoptosis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034689" y="1556539"/>
            <a:ext cx="2652111" cy="1775031"/>
            <a:chOff x="441009" y="3209344"/>
            <a:chExt cx="2652111" cy="1775031"/>
          </a:xfrm>
        </p:grpSpPr>
        <p:sp>
          <p:nvSpPr>
            <p:cNvPr id="4" name="Rectangle 3"/>
            <p:cNvSpPr/>
            <p:nvPr/>
          </p:nvSpPr>
          <p:spPr>
            <a:xfrm>
              <a:off x="441009" y="3209344"/>
              <a:ext cx="2652111" cy="17750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7200" y="3209344"/>
              <a:ext cx="240226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+mn-lt"/>
                </a:rPr>
                <a:t>External signals: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+mn-lt"/>
                </a:rPr>
                <a:t>Lack of Oxygen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+mn-lt"/>
                </a:rPr>
                <a:t>Stress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+mn-lt"/>
                </a:rPr>
                <a:t>Tissue Damage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39207" y="3476811"/>
            <a:ext cx="1885698" cy="692960"/>
            <a:chOff x="1539207" y="3476811"/>
            <a:chExt cx="1885698" cy="692960"/>
          </a:xfrm>
        </p:grpSpPr>
        <p:sp>
          <p:nvSpPr>
            <p:cNvPr id="7" name="Rectangle 6"/>
            <p:cNvSpPr/>
            <p:nvPr/>
          </p:nvSpPr>
          <p:spPr>
            <a:xfrm>
              <a:off x="1539207" y="3476811"/>
              <a:ext cx="1885698" cy="6929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2469" y="3489511"/>
              <a:ext cx="1786937" cy="6211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+mn-lt"/>
                </a:rPr>
                <a:t>Internal signals: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latin typeface="+mn-lt"/>
                </a:rPr>
                <a:t>DNA damage</a:t>
              </a:r>
              <a:endParaRPr lang="en-US" sz="2000" dirty="0"/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 flipH="1">
            <a:off x="5194300" y="2273300"/>
            <a:ext cx="840391" cy="85289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608275" y="5607669"/>
            <a:ext cx="3200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Cell cycle arrest</a:t>
            </a:r>
            <a:endParaRPr lang="en-US" b="1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2901218" y="4916485"/>
            <a:ext cx="238861" cy="48215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128152" y="5559558"/>
            <a:ext cx="2258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G</a:t>
            </a:r>
            <a:r>
              <a:rPr lang="en-US" sz="2000" b="1" baseline="-25000" dirty="0" smtClean="0">
                <a:latin typeface="+mn-lt"/>
              </a:rPr>
              <a:t>1</a:t>
            </a:r>
            <a:r>
              <a:rPr lang="en-US" sz="2000" b="1" dirty="0" smtClean="0">
                <a:latin typeface="+mn-lt"/>
              </a:rPr>
              <a:t> Checkpoint/ Restriction Point</a:t>
            </a:r>
            <a:endParaRPr lang="en-US" sz="2000" b="1" dirty="0">
              <a:latin typeface="+mn-lt"/>
            </a:endParaRPr>
          </a:p>
        </p:txBody>
      </p:sp>
      <p:sp>
        <p:nvSpPr>
          <p:cNvPr id="12" name="Curved Left Arrow 11"/>
          <p:cNvSpPr/>
          <p:nvPr/>
        </p:nvSpPr>
        <p:spPr>
          <a:xfrm rot="3467858">
            <a:off x="3563984" y="4248891"/>
            <a:ext cx="564733" cy="1763934"/>
          </a:xfrm>
          <a:prstGeom prst="curvedLeftArrow">
            <a:avLst/>
          </a:prstGeom>
          <a:solidFill>
            <a:srgbClr val="0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157" y="3837090"/>
            <a:ext cx="597408" cy="545592"/>
          </a:xfrm>
          <a:prstGeom prst="rect">
            <a:avLst/>
          </a:prstGeom>
          <a:solidFill>
            <a:srgbClr val="0000FF"/>
          </a:solidFill>
        </p:spPr>
      </p:pic>
      <p:sp>
        <p:nvSpPr>
          <p:cNvPr id="18" name="TextBox 17"/>
          <p:cNvSpPr txBox="1"/>
          <p:nvPr/>
        </p:nvSpPr>
        <p:spPr>
          <a:xfrm>
            <a:off x="4199382" y="353994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p53</a:t>
            </a:r>
            <a:endParaRPr lang="en-US" b="1" dirty="0">
              <a:latin typeface="+mj-lt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424905" y="3683000"/>
            <a:ext cx="726252" cy="48677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ight Arrow Callout 19"/>
          <p:cNvSpPr/>
          <p:nvPr/>
        </p:nvSpPr>
        <p:spPr>
          <a:xfrm rot="9579577">
            <a:off x="4811741" y="3039917"/>
            <a:ext cx="423921" cy="410919"/>
          </a:xfrm>
          <a:prstGeom prst="rightArrowCallou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0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2" grpId="0"/>
      <p:bldP spid="42" grpId="1"/>
      <p:bldP spid="12" grpId="0" animBg="1"/>
      <p:bldP spid="18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5681823" y="1849811"/>
            <a:ext cx="3262314" cy="39099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1" y="147638"/>
            <a:ext cx="8944136" cy="1143000"/>
          </a:xfrm>
        </p:spPr>
        <p:txBody>
          <a:bodyPr/>
          <a:lstStyle/>
          <a:p>
            <a:r>
              <a:rPr lang="en-US" dirty="0" smtClean="0"/>
              <a:t>What happens inside the cell after cell cycle arrest?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979961" y="3331570"/>
            <a:ext cx="1311587" cy="584855"/>
            <a:chOff x="3979961" y="3331570"/>
            <a:chExt cx="1311587" cy="584855"/>
          </a:xfrm>
        </p:grpSpPr>
        <p:pic>
          <p:nvPicPr>
            <p:cNvPr id="10" name="Picture 9" descr="figure 9-08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36" t="30065" r="42831" b="55678"/>
            <a:stretch/>
          </p:blipFill>
          <p:spPr>
            <a:xfrm>
              <a:off x="3979961" y="3331570"/>
              <a:ext cx="774803" cy="58485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678880" y="3423942"/>
              <a:ext cx="61266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p53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510355" y="1896474"/>
            <a:ext cx="1558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Cell Cycle Arrest</a:t>
            </a:r>
          </a:p>
        </p:txBody>
      </p:sp>
      <p:sp>
        <p:nvSpPr>
          <p:cNvPr id="14" name="Right Arrow 13"/>
          <p:cNvSpPr/>
          <p:nvPr/>
        </p:nvSpPr>
        <p:spPr>
          <a:xfrm rot="5400000">
            <a:off x="7126248" y="2661564"/>
            <a:ext cx="373464" cy="45542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3668913">
            <a:off x="7295637" y="4169532"/>
            <a:ext cx="730943" cy="22771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29829" y="4098722"/>
            <a:ext cx="56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Yes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61315" y="409872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08700" y="2997722"/>
            <a:ext cx="231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Can DNA </a:t>
            </a:r>
          </a:p>
          <a:p>
            <a:pPr algn="ctr"/>
            <a:r>
              <a:rPr lang="en-US" sz="2400" dirty="0" smtClean="0"/>
              <a:t>be repaired?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94791" y="4746542"/>
            <a:ext cx="1558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Apoptosis</a:t>
            </a:r>
          </a:p>
        </p:txBody>
      </p:sp>
      <p:sp>
        <p:nvSpPr>
          <p:cNvPr id="20" name="Right Arrow 19"/>
          <p:cNvSpPr/>
          <p:nvPr/>
        </p:nvSpPr>
        <p:spPr>
          <a:xfrm rot="6870977">
            <a:off x="6561766" y="4169532"/>
            <a:ext cx="730943" cy="227713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194942" y="3934503"/>
            <a:ext cx="1132600" cy="45542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636026" y="4746542"/>
            <a:ext cx="1558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FF00"/>
                </a:solidFill>
              </a:rPr>
              <a:t>Survive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109311" y="2737327"/>
            <a:ext cx="870650" cy="8866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125502" y="3776399"/>
            <a:ext cx="854459" cy="10863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31" y="1831359"/>
            <a:ext cx="3979961" cy="3890079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2396812" y="5035403"/>
            <a:ext cx="250406" cy="48215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160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3" grpId="0"/>
      <p:bldP spid="14" grpId="0" animBg="1"/>
      <p:bldP spid="15" grpId="0" animBg="1"/>
      <p:bldP spid="16" grpId="0"/>
      <p:bldP spid="17" grpId="0"/>
      <p:bldP spid="18" grpId="0"/>
      <p:bldP spid="19" grpId="0"/>
      <p:bldP spid="20" grpId="0" animBg="1"/>
      <p:bldP spid="21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during apoptosis?</a:t>
            </a:r>
            <a:endParaRPr lang="en-US" dirty="0"/>
          </a:p>
        </p:txBody>
      </p:sp>
      <p:pic>
        <p:nvPicPr>
          <p:cNvPr id="3" name="Picture 2" descr="figure 9-3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3" t="66590" r="30724" b="2581"/>
          <a:stretch/>
        </p:blipFill>
        <p:spPr>
          <a:xfrm>
            <a:off x="2866820" y="2559422"/>
            <a:ext cx="3232387" cy="32989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1117" y="1254179"/>
            <a:ext cx="177011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Apoptosis proteins open pore in</a:t>
            </a:r>
          </a:p>
          <a:p>
            <a:pPr algn="ctr"/>
            <a:r>
              <a:rPr lang="en-US" sz="2000" dirty="0" smtClean="0">
                <a:latin typeface="+mj-lt"/>
              </a:rPr>
              <a:t>mitochondria</a:t>
            </a:r>
            <a:endParaRPr lang="en-US" sz="2000" dirty="0">
              <a:latin typeface="+mj-lt"/>
            </a:endParaRPr>
          </a:p>
        </p:txBody>
      </p:sp>
      <p:cxnSp>
        <p:nvCxnSpPr>
          <p:cNvPr id="5" name="Curved Connector 4"/>
          <p:cNvCxnSpPr/>
          <p:nvPr/>
        </p:nvCxnSpPr>
        <p:spPr>
          <a:xfrm rot="5400000">
            <a:off x="4956690" y="2386311"/>
            <a:ext cx="1053649" cy="976506"/>
          </a:xfrm>
          <a:prstGeom prst="curvedConnector3">
            <a:avLst>
              <a:gd name="adj1" fmla="val 50000"/>
            </a:avLst>
          </a:prstGeom>
          <a:ln w="50800">
            <a:solidFill>
              <a:srgbClr val="E4223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57649" y="1857877"/>
            <a:ext cx="177011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‘Die’ signals from p53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7" name="Curved Connector 6"/>
          <p:cNvCxnSpPr/>
          <p:nvPr/>
        </p:nvCxnSpPr>
        <p:spPr>
          <a:xfrm rot="5400000">
            <a:off x="5242571" y="2559320"/>
            <a:ext cx="1053649" cy="976506"/>
          </a:xfrm>
          <a:prstGeom prst="curvedConnector3">
            <a:avLst>
              <a:gd name="adj1" fmla="val 50000"/>
            </a:avLst>
          </a:prstGeom>
          <a:ln w="50800">
            <a:solidFill>
              <a:srgbClr val="E4223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 rot="5400000">
            <a:off x="5572382" y="2808832"/>
            <a:ext cx="1053649" cy="976506"/>
          </a:xfrm>
          <a:prstGeom prst="curvedConnector3">
            <a:avLst>
              <a:gd name="adj1" fmla="val 50000"/>
            </a:avLst>
          </a:prstGeom>
          <a:ln w="50800">
            <a:solidFill>
              <a:srgbClr val="E4223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 rot="5400000">
            <a:off x="5859467" y="3020985"/>
            <a:ext cx="1053649" cy="976506"/>
          </a:xfrm>
          <a:prstGeom prst="curvedConnector3">
            <a:avLst>
              <a:gd name="adj1" fmla="val 50000"/>
            </a:avLst>
          </a:prstGeom>
          <a:ln w="50800">
            <a:solidFill>
              <a:srgbClr val="E4223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12395" y="2059083"/>
            <a:ext cx="1712394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Mitochondria</a:t>
            </a:r>
          </a:p>
          <a:p>
            <a:pPr algn="ctr"/>
            <a:r>
              <a:rPr lang="en-US" sz="2000" dirty="0">
                <a:latin typeface="+mj-lt"/>
              </a:rPr>
              <a:t>r</a:t>
            </a:r>
            <a:r>
              <a:rPr lang="en-US" sz="2000" dirty="0" smtClean="0">
                <a:latin typeface="+mj-lt"/>
              </a:rPr>
              <a:t>elease ‘death’ proteins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6326" y="3959000"/>
            <a:ext cx="2405050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Apoptosis!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443030" y="2810127"/>
            <a:ext cx="436517" cy="1148873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24167" y="4232080"/>
            <a:ext cx="2562633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Once pore is open, </a:t>
            </a:r>
          </a:p>
          <a:p>
            <a:pPr algn="ctr"/>
            <a:r>
              <a:rPr lang="en-US" sz="2000" dirty="0" smtClean="0">
                <a:latin typeface="+mj-lt"/>
              </a:rPr>
              <a:t>it cannot be closed!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72222" y="1231426"/>
            <a:ext cx="5124488" cy="4646515"/>
            <a:chOff x="359026" y="1393880"/>
            <a:chExt cx="5124488" cy="4646515"/>
          </a:xfrm>
        </p:grpSpPr>
        <p:sp>
          <p:nvSpPr>
            <p:cNvPr id="15" name="Rectangle 14"/>
            <p:cNvSpPr/>
            <p:nvPr/>
          </p:nvSpPr>
          <p:spPr>
            <a:xfrm>
              <a:off x="404046" y="2731453"/>
              <a:ext cx="4502255" cy="9366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70115" y="1393880"/>
              <a:ext cx="3713399" cy="12570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9026" y="2529780"/>
              <a:ext cx="4179736" cy="35106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40137" y="5737209"/>
            <a:ext cx="1637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Mitochondria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7716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0&quot;/&gt;&lt;/object&gt;&lt;object type=&quot;3&quot; unique_id=&quot;10004&quot;&gt;&lt;property id=&quot;20148&quot; value=&quot;5&quot;/&gt;&lt;property id=&quot;20300&quot; value=&quot;Slide 2 - &amp;quot;Do now&amp;quot;&quot;/&gt;&lt;property id=&quot;20307&quot; value=&quot;344&quot;/&gt;&lt;/object&gt;&lt;object type=&quot;3&quot; unique_id=&quot;10009&quot;&gt;&lt;property id=&quot;20148&quot; value=&quot;5&quot;/&gt;&lt;property id=&quot;20300&quot; value=&quot;Slide 6 - &amp;quot;What signals cause apoptosis?&amp;quot;&quot;/&gt;&lt;property id=&quot;20307&quot; value=&quot;351&quot;/&gt;&lt;/object&gt;&lt;object type=&quot;3&quot; unique_id=&quot;10013&quot;&gt;&lt;property id=&quot;20148&quot; value=&quot;5&quot;/&gt;&lt;property id=&quot;20300&quot; value=&quot;Slide 12 - &amp;quot;How do survival signals work?&amp;quot;&quot;/&gt;&lt;property id=&quot;20307&quot; value=&quot;369&quot;/&gt;&lt;/object&gt;&lt;object type=&quot;3&quot; unique_id=&quot;10015&quot;&gt;&lt;property id=&quot;20148&quot; value=&quot;5&quot;/&gt;&lt;property id=&quot;20300&quot; value=&quot;Slide 13 - &amp;quot;Survival signals keep mitochondrial pores blocked&amp;quot;&quot;/&gt;&lt;property id=&quot;20307&quot; value=&quot;368&quot;/&gt;&lt;/object&gt;&lt;object type=&quot;3&quot; unique_id=&quot;10016&quot;&gt;&lt;property id=&quot;20148&quot; value=&quot;5&quot;/&gt;&lt;property id=&quot;20300&quot; value=&quot;Slide 14 - &amp;quot;Activity:&amp;quot;&quot;/&gt;&lt;property id=&quot;20307&quot; value=&quot;343&quot;/&gt;&lt;/object&gt;&lt;object type=&quot;3&quot; unique_id=&quot;10017&quot;&gt;&lt;property id=&quot;20148&quot; value=&quot;5&quot;/&gt;&lt;property id=&quot;20300&quot; value=&quot;Slide 15 - &amp;quot;Wrap Up: Cell survival is a dynamic balance&amp;quot;&quot;/&gt;&lt;property id=&quot;20307&quot; value=&quot;371&quot;/&gt;&lt;/object&gt;&lt;object type=&quot;3&quot; unique_id=&quot;10018&quot;&gt;&lt;property id=&quot;20148&quot; value=&quot;5&quot;/&gt;&lt;property id=&quot;20300&quot; value=&quot;Slide 16 - &amp;quot;What happens when DNA is damaged?&amp;quot;&quot;/&gt;&lt;property id=&quot;20307&quot; value=&quot;364&quot;/&gt;&lt;/object&gt;&lt;object type=&quot;3&quot; unique_id=&quot;10020&quot;&gt;&lt;property id=&quot;20148&quot; value=&quot;5&quot;/&gt;&lt;property id=&quot;20300&quot; value=&quot;Slide 18 - &amp;quot;Mutations in p53 are Common in Cancers&amp;quot;&quot;/&gt;&lt;property id=&quot;20307&quot; value=&quot;359&quot;/&gt;&lt;/object&gt;&lt;object type=&quot;3&quot; unique_id=&quot;10021&quot;&gt;&lt;property id=&quot;20148&quot; value=&quot;5&quot;/&gt;&lt;property id=&quot;20300&quot; value=&quot;Slide 19 - &amp;quot;Homework&amp;quot;&quot;/&gt;&lt;property id=&quot;20307&quot; value=&quot;269&quot;/&gt;&lt;/object&gt;&lt;object type=&quot;3&quot; unique_id=&quot;10148&quot;&gt;&lt;property id=&quot;20148&quot; value=&quot;5&quot;/&gt;&lt;property id=&quot;20300&quot; value=&quot;Slide 3 - &amp;quot;How do cells die?&amp;quot;&quot;/&gt;&lt;property id=&quot;20307&quot; value=&quot;372&quot;/&gt;&lt;/object&gt;&lt;object type=&quot;3&quot; unique_id=&quot;10149&quot;&gt;&lt;property id=&quot;20148&quot; value=&quot;5&quot;/&gt;&lt;property id=&quot;20300&quot; value=&quot;Slide 4 - &amp;quot;What is Necrosis?&amp;quot;&quot;/&gt;&lt;property id=&quot;20307&quot; value=&quot;373&quot;/&gt;&lt;/object&gt;&lt;object type=&quot;3&quot; unique_id=&quot;10150&quot;&gt;&lt;property id=&quot;20148&quot; value=&quot;5&quot;/&gt;&lt;property id=&quot;20300&quot; value=&quot;Slide 5 - &amp;quot;What is Apoptosis?&amp;quot;&quot;/&gt;&lt;property id=&quot;20307&quot; value=&quot;374&quot;/&gt;&lt;/object&gt;&lt;object type=&quot;3&quot; unique_id=&quot;10509&quot;&gt;&lt;property id=&quot;20148&quot; value=&quot;5&quot;/&gt;&lt;property id=&quot;20300&quot; value=&quot;Slide 17 - &amp;quot;What happens when DNA is damaged in cancer?&amp;quot;&quot;/&gt;&lt;property id=&quot;20307&quot; value=&quot;377&quot;/&gt;&lt;/object&gt;&lt;object type=&quot;3&quot; unique_id=&quot;10666&quot;&gt;&lt;property id=&quot;20148&quot; value=&quot;5&quot;/&gt;&lt;property id=&quot;20300&quot; value=&quot;Slide 9 - &amp;quot;What happens during apoptosis?&amp;quot;&quot;/&gt;&lt;property id=&quot;20307&quot; value=&quot;379&quot;/&gt;&lt;/object&gt;&lt;object type=&quot;3&quot; unique_id=&quot;10756&quot;&gt;&lt;property id=&quot;20148&quot; value=&quot;5&quot;/&gt;&lt;property id=&quot;20300&quot; value=&quot;Slide 7 - &amp;quot;p53 is the “Master Regulator” of apoptosis signals &amp;quot;&quot;/&gt;&lt;property id=&quot;20307&quot; value=&quot;381&quot;/&gt;&lt;/object&gt;&lt;object type=&quot;3&quot; unique_id=&quot;10757&quot;&gt;&lt;property id=&quot;20148&quot; value=&quot;5&quot;/&gt;&lt;property id=&quot;20300&quot; value=&quot;Slide 10 - &amp;quot;Apoptosis is the default state for cells&amp;quot;&quot;/&gt;&lt;property id=&quot;20307&quot; value=&quot;380&quot;/&gt;&lt;/object&gt;&lt;object type=&quot;3&quot; unique_id=&quot;10936&quot;&gt;&lt;property id=&quot;20148&quot; value=&quot;5&quot;/&gt;&lt;property id=&quot;20300&quot; value=&quot;Slide 8 - &amp;quot;What happens during apoptosis?&amp;quot;&quot;/&gt;&lt;property id=&quot;20307&quot; value=&quot;382&quot;/&gt;&lt;/object&gt;&lt;object type=&quot;3&quot; unique_id=&quot;10937&quot;&gt;&lt;property id=&quot;20148&quot; value=&quot;5&quot;/&gt;&lt;property id=&quot;20300&quot; value=&quot;Slide 11 - &amp;quot;Signals determine the fate of our cells&amp;quot;&quot;/&gt;&lt;property id=&quot;20307&quot; value=&quot;383&quot;/&gt;&lt;/object&gt;&lt;/object&gt;&lt;object type=&quot;8&quot; unique_id=&quot;1004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MD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 template.thmx</Template>
  <TotalTime>36186</TotalTime>
  <Words>575</Words>
  <Application>Microsoft Macintosh PowerPoint</Application>
  <PresentationFormat>On-screen Show (4:3)</PresentationFormat>
  <Paragraphs>187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MD template</vt:lpstr>
      <vt:lpstr>PowerPoint Presentation</vt:lpstr>
      <vt:lpstr>Do now</vt:lpstr>
      <vt:lpstr>How do cells die?</vt:lpstr>
      <vt:lpstr>What is Necrosis?</vt:lpstr>
      <vt:lpstr>What is Apoptosis?</vt:lpstr>
      <vt:lpstr>What signals cause apoptosis?</vt:lpstr>
      <vt:lpstr>p53 - the ‘master regulator’ of apoptosis</vt:lpstr>
      <vt:lpstr>What happens inside the cell after cell cycle arrest?</vt:lpstr>
      <vt:lpstr>What happens during apoptosis?</vt:lpstr>
      <vt:lpstr>What does apoptosis look like?</vt:lpstr>
      <vt:lpstr>Apoptosis is the default state for cells</vt:lpstr>
      <vt:lpstr>Different signals that determine cell fate</vt:lpstr>
      <vt:lpstr>Survival signals prevent apoptosis from happening</vt:lpstr>
      <vt:lpstr>Survival signals make proteins that block mitochondrial pores</vt:lpstr>
      <vt:lpstr>All cell fate signals use similar mechanisms</vt:lpstr>
      <vt:lpstr>Activity:</vt:lpstr>
      <vt:lpstr>Wrap Up: cell survival is a dynamic balance</vt:lpstr>
      <vt:lpstr>What happens when DNA is damaged in normal cells?</vt:lpstr>
      <vt:lpstr>What happens when DNA is damaged in cancer cells?</vt:lpstr>
      <vt:lpstr>Mutations in p53 are common in Cancers</vt:lpstr>
      <vt:lpstr>Homework</vt:lpstr>
    </vt:vector>
  </TitlesOfParts>
  <Company>tufts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berri jacque</dc:creator>
  <cp:lastModifiedBy>Jane Newbold</cp:lastModifiedBy>
  <cp:revision>403</cp:revision>
  <cp:lastPrinted>2010-11-09T17:54:24Z</cp:lastPrinted>
  <dcterms:created xsi:type="dcterms:W3CDTF">2012-01-20T17:36:20Z</dcterms:created>
  <dcterms:modified xsi:type="dcterms:W3CDTF">2016-04-29T20:08:14Z</dcterms:modified>
</cp:coreProperties>
</file>